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>
  <p:sldMasterIdLst>
    <p:sldMasterId id="2147483648" r:id="rId1"/>
  </p:sldMasterIdLst>
  <p:notesMasterIdLst>
    <p:notesMasterId r:id="rId18"/>
  </p:notesMasterIdLst>
  <p:sldIdLst>
    <p:sldId id="264" r:id="rId2"/>
    <p:sldId id="265" r:id="rId3"/>
    <p:sldId id="257" r:id="rId4"/>
    <p:sldId id="274" r:id="rId5"/>
    <p:sldId id="270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4" r:id="rId15"/>
    <p:sldId id="272" r:id="rId16"/>
    <p:sldId id="283" r:id="rId17"/>
  </p:sldIdLst>
  <p:sldSz cx="9144000" cy="6858000" type="screen4x3"/>
  <p:notesSz cx="6858000" cy="9144000"/>
  <p:embeddedFontLst>
    <p:embeddedFont>
      <p:font typeface="a옛날목욕탕L" panose="02020600000000000000" pitchFamily="18" charset="-127"/>
      <p:regular r:id="rId19"/>
    </p:embeddedFont>
    <p:embeddedFont>
      <p:font typeface="나눔바른고딕" panose="020B0603020101020101" pitchFamily="50" charset="-127"/>
      <p:regular r:id="rId20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285A"/>
    <a:srgbClr val="404040"/>
    <a:srgbClr val="0C2759"/>
    <a:srgbClr val="F33A25"/>
    <a:srgbClr val="F33A24"/>
    <a:srgbClr val="FFF7F7"/>
    <a:srgbClr val="FFFDE8"/>
    <a:srgbClr val="788C78"/>
    <a:srgbClr val="D5C4B0"/>
    <a:srgbClr val="A881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08" autoAdjust="0"/>
    <p:restoredTop sz="94660"/>
  </p:normalViewPr>
  <p:slideViewPr>
    <p:cSldViewPr>
      <p:cViewPr varScale="1">
        <p:scale>
          <a:sx n="108" d="100"/>
          <a:sy n="108" d="100"/>
        </p:scale>
        <p:origin x="99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6BA485-E049-4DD6-95CF-54C69AB6BBF0}" type="datetimeFigureOut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1F8AF5-6555-4DEB-A3E2-0F9F2D28522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27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683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82394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2619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637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F8AF5-6555-4DEB-A3E2-0F9F2D28522A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589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511A7-AB50-4241-BCB4-828FC3343CD5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8D438-26A9-4D3D-9940-A34B470F924B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AAE3D-3AA1-45AF-8174-600CFFDC4679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A3D3B-10B6-4538-A81A-4A43FA91C164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B51D-06F8-4C04-8D0B-E3A77AB7FBD6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A765-BD25-4635-9EF9-C0491C047457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B43B0-154E-4FE1-AC41-5912333986F7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75D3F-4595-4F6C-BD6D-E5E14D908979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50238-49DD-4081-9B6E-ABE33C91EEE9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229A-2D2C-44A4-BA26-92EFF107AD90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A6A2E-7BE4-4B31-AC7B-35A3DC2BD32E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09B70-DB86-46BD-9B42-D2132F77391B}" type="datetime1">
              <a:rPr lang="ko-KR" altLang="en-US" smtClean="0"/>
              <a:pPr/>
              <a:t>2016-11-14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4239B-D302-47C8-870F-9A3CEECBE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491880" y="3214686"/>
            <a:ext cx="2232248" cy="576000"/>
          </a:xfrm>
          <a:prstGeom prst="rect">
            <a:avLst/>
          </a:prstGeom>
          <a:solidFill>
            <a:srgbClr val="0C285A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194158" y="3929066"/>
            <a:ext cx="2949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다음_Regular" pitchFamily="2" charset="-127"/>
                <a:ea typeface="다음_Regular" pitchFamily="2" charset="-127"/>
              </a:rPr>
              <a:t>A4</a:t>
            </a:r>
            <a:r>
              <a:rPr lang="ko-KR" altLang="en-US" sz="1200" b="1" dirty="0">
                <a:latin typeface="다음_Regular" pitchFamily="2" charset="-127"/>
                <a:ea typeface="다음_Regular" pitchFamily="2" charset="-127"/>
              </a:rPr>
              <a:t>팀 </a:t>
            </a:r>
            <a:r>
              <a:rPr lang="en-US" altLang="ko-KR" sz="1200" b="1" dirty="0">
                <a:latin typeface="다음_Regular" pitchFamily="2" charset="-127"/>
                <a:ea typeface="다음_Regular" pitchFamily="2" charset="-127"/>
              </a:rPr>
              <a:t>: </a:t>
            </a:r>
            <a:r>
              <a:rPr lang="ko-KR" altLang="en-US" sz="1200" b="1" dirty="0">
                <a:latin typeface="다음_Regular" pitchFamily="2" charset="-127"/>
                <a:ea typeface="다음_Regular" pitchFamily="2" charset="-127"/>
              </a:rPr>
              <a:t>김은숙</a:t>
            </a:r>
            <a:r>
              <a:rPr lang="en-US" altLang="ko-KR" sz="1200" b="1" dirty="0">
                <a:latin typeface="다음_Regular" pitchFamily="2" charset="-127"/>
                <a:ea typeface="다음_Regular" pitchFamily="2" charset="-127"/>
              </a:rPr>
              <a:t>,</a:t>
            </a:r>
            <a:r>
              <a:rPr lang="ko-KR" altLang="en-US" sz="1200" b="1" dirty="0">
                <a:latin typeface="다음_Regular" pitchFamily="2" charset="-127"/>
                <a:ea typeface="다음_Regular" pitchFamily="2" charset="-127"/>
              </a:rPr>
              <a:t>김호연</a:t>
            </a:r>
            <a:r>
              <a:rPr lang="en-US" altLang="ko-KR" sz="1200" b="1" dirty="0">
                <a:latin typeface="다음_Regular" pitchFamily="2" charset="-127"/>
                <a:ea typeface="다음_Regular" pitchFamily="2" charset="-127"/>
              </a:rPr>
              <a:t>,</a:t>
            </a:r>
            <a:r>
              <a:rPr lang="ko-KR" altLang="en-US" sz="1200" b="1" dirty="0">
                <a:latin typeface="다음_Regular" pitchFamily="2" charset="-127"/>
                <a:ea typeface="다음_Regular" pitchFamily="2" charset="-127"/>
              </a:rPr>
              <a:t>이수민</a:t>
            </a:r>
            <a:r>
              <a:rPr lang="en-US" altLang="ko-KR" sz="1200" b="1" dirty="0">
                <a:latin typeface="다음_Regular" pitchFamily="2" charset="-127"/>
                <a:ea typeface="다음_Regular" pitchFamily="2" charset="-127"/>
              </a:rPr>
              <a:t>,</a:t>
            </a:r>
            <a:r>
              <a:rPr lang="ko-KR" altLang="en-US" sz="1200" b="1" dirty="0">
                <a:latin typeface="다음_Regular" pitchFamily="2" charset="-127"/>
                <a:ea typeface="다음_Regular" pitchFamily="2" charset="-127"/>
              </a:rPr>
              <a:t>옥승연</a:t>
            </a:r>
            <a:endParaRPr lang="en-US" altLang="ko-KR" sz="1200" b="1" dirty="0">
              <a:latin typeface="다음_Regular" pitchFamily="2" charset="-127"/>
              <a:ea typeface="다음_Regular" pitchFamily="2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2512343" y="2439938"/>
            <a:ext cx="3528392" cy="0"/>
          </a:xfrm>
          <a:prstGeom prst="line">
            <a:avLst/>
          </a:prstGeom>
          <a:ln>
            <a:solidFill>
              <a:srgbClr val="0C28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26"/>
          <p:cNvGrpSpPr/>
          <p:nvPr/>
        </p:nvGrpSpPr>
        <p:grpSpPr>
          <a:xfrm>
            <a:off x="2752990" y="3573016"/>
            <a:ext cx="4176464" cy="576064"/>
            <a:chOff x="2843808" y="3573016"/>
            <a:chExt cx="4176464" cy="576064"/>
          </a:xfrm>
        </p:grpSpPr>
        <p:cxnSp>
          <p:nvCxnSpPr>
            <p:cNvPr id="16" name="직선 연결선 15"/>
            <p:cNvCxnSpPr/>
            <p:nvPr/>
          </p:nvCxnSpPr>
          <p:spPr>
            <a:xfrm>
              <a:off x="2843808" y="3861048"/>
              <a:ext cx="4176464" cy="0"/>
            </a:xfrm>
            <a:prstGeom prst="line">
              <a:avLst/>
            </a:prstGeom>
            <a:ln>
              <a:solidFill>
                <a:srgbClr val="0C28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6588224" y="3573016"/>
              <a:ext cx="0" cy="576064"/>
            </a:xfrm>
            <a:prstGeom prst="line">
              <a:avLst/>
            </a:prstGeom>
            <a:ln>
              <a:solidFill>
                <a:srgbClr val="0C28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직선 연결선 41"/>
          <p:cNvCxnSpPr/>
          <p:nvPr/>
        </p:nvCxnSpPr>
        <p:spPr>
          <a:xfrm>
            <a:off x="3059832" y="1964459"/>
            <a:ext cx="0" cy="816469"/>
          </a:xfrm>
          <a:prstGeom prst="line">
            <a:avLst/>
          </a:prstGeom>
          <a:ln>
            <a:solidFill>
              <a:srgbClr val="0C28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이등변 삼각형 42"/>
          <p:cNvSpPr/>
          <p:nvPr/>
        </p:nvSpPr>
        <p:spPr>
          <a:xfrm rot="5400000">
            <a:off x="3035001" y="1941663"/>
            <a:ext cx="360041" cy="310380"/>
          </a:xfrm>
          <a:prstGeom prst="triangle">
            <a:avLst/>
          </a:prstGeom>
          <a:solidFill>
            <a:schemeClr val="accent1">
              <a:lumMod val="60000"/>
              <a:lumOff val="40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이등변 삼각형 43"/>
          <p:cNvSpPr/>
          <p:nvPr/>
        </p:nvSpPr>
        <p:spPr>
          <a:xfrm rot="16200000">
            <a:off x="2826524" y="2110241"/>
            <a:ext cx="250590" cy="216026"/>
          </a:xfrm>
          <a:prstGeom prst="triangle">
            <a:avLst/>
          </a:prstGeom>
          <a:solidFill>
            <a:srgbClr val="F33A24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203848" y="2567248"/>
            <a:ext cx="2736304" cy="576000"/>
          </a:xfrm>
          <a:prstGeom prst="rect">
            <a:avLst/>
          </a:prstGeom>
          <a:solidFill>
            <a:srgbClr val="0C285A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2123728" y="2420888"/>
            <a:ext cx="48965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몸 속 주치의</a:t>
            </a:r>
            <a:endParaRPr lang="en-US" altLang="ko-KR" sz="44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r>
              <a:rPr lang="en-US" altLang="ko-KR" sz="4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‘</a:t>
            </a:r>
            <a:r>
              <a:rPr lang="ko-KR" altLang="en-US" sz="4400" dirty="0" err="1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포바디</a:t>
            </a:r>
            <a:r>
              <a:rPr lang="en-US" altLang="ko-KR" sz="4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’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9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15338" y="1017614"/>
            <a:ext cx="7200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아이디어 도출</a:t>
            </a:r>
            <a:endParaRPr lang="en-US" altLang="ko-KR" sz="15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316480" y="188640"/>
            <a:ext cx="5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9512" y="33265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기능의 최적해 선정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6" name="TextBox 19"/>
          <p:cNvSpPr txBox="1">
            <a:spLocks noChangeArrowheads="1"/>
          </p:cNvSpPr>
          <p:nvPr/>
        </p:nvSpPr>
        <p:spPr bwMode="auto">
          <a:xfrm>
            <a:off x="357158" y="785794"/>
            <a:ext cx="4070826" cy="52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문제 정의 과정에서 나온 기능에 추가하여 기능을 어떤 식으로 구현할 것인지에 대해 의논하고 정확성과 기술적 문제의 여부에 따라 최적해 선정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8662" y="1571612"/>
            <a:ext cx="6858048" cy="47859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*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주요 기능 </a:t>
            </a:r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2.     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자궁</a:t>
            </a:r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) 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매일 자궁 내막의 붓기를 초음파 센서로 확인하여 </a:t>
            </a:r>
            <a:r>
              <a:rPr lang="ko-KR" altLang="en-US" sz="1500" dirty="0">
                <a:solidFill>
                  <a:srgbClr val="F33A25"/>
                </a:solidFill>
                <a:latin typeface="나눔바른고딕" pitchFamily="50" charset="-127"/>
                <a:ea typeface="나눔바른고딕" pitchFamily="50" charset="-127"/>
              </a:rPr>
              <a:t>생리 시작하는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500" dirty="0">
                <a:solidFill>
                  <a:srgbClr val="F33A25"/>
                </a:solidFill>
                <a:latin typeface="나눔바른고딕" pitchFamily="50" charset="-127"/>
                <a:ea typeface="나눔바른고딕" pitchFamily="50" charset="-127"/>
              </a:rPr>
              <a:t>날짜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를 파악할 수 있고 </a:t>
            </a:r>
            <a:r>
              <a:rPr lang="ko-KR" altLang="en-US" sz="1500" dirty="0">
                <a:solidFill>
                  <a:srgbClr val="F33A25"/>
                </a:solidFill>
                <a:latin typeface="나눔바른고딕" pitchFamily="50" charset="-127"/>
                <a:ea typeface="나눔바른고딕" pitchFamily="50" charset="-127"/>
              </a:rPr>
              <a:t>가임기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와 </a:t>
            </a:r>
            <a:r>
              <a:rPr lang="ko-KR" altLang="en-US" sz="1500" dirty="0">
                <a:solidFill>
                  <a:srgbClr val="F33A25"/>
                </a:solidFill>
                <a:latin typeface="나눔바른고딕" pitchFamily="50" charset="-127"/>
                <a:ea typeface="나눔바른고딕" pitchFamily="50" charset="-127"/>
              </a:rPr>
              <a:t>배란기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도 알 수 있다</a:t>
            </a:r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. </a:t>
            </a: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lvl="2"/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buAutoNum type="arabicPeriod" startAt="2"/>
            </a:pPr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buAutoNum type="arabicPeriod" startAt="2"/>
            </a:pPr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endParaRPr lang="en-US" altLang="ko-KR" sz="1500" dirty="0">
              <a:solidFill>
                <a:srgbClr val="F33A25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r>
              <a:rPr lang="en-US" altLang="ko-KR" sz="1500" dirty="0">
                <a:solidFill>
                  <a:srgbClr val="F33A25"/>
                </a:solidFill>
                <a:latin typeface="나눔바른고딕" pitchFamily="50" charset="-127"/>
                <a:ea typeface="나눔바른고딕" pitchFamily="50" charset="-127"/>
              </a:rPr>
              <a:t>       </a:t>
            </a: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027" y="2708920"/>
            <a:ext cx="6017285" cy="33843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10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15338" y="1017614"/>
            <a:ext cx="7200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아이디어 도출</a:t>
            </a:r>
            <a:endParaRPr lang="en-US" altLang="ko-KR" sz="15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316480" y="188640"/>
            <a:ext cx="5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9512" y="33265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기능의 최적해 선정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6" name="TextBox 19"/>
          <p:cNvSpPr txBox="1">
            <a:spLocks noChangeArrowheads="1"/>
          </p:cNvSpPr>
          <p:nvPr/>
        </p:nvSpPr>
        <p:spPr bwMode="auto">
          <a:xfrm>
            <a:off x="357158" y="785794"/>
            <a:ext cx="4070826" cy="52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문제 정의 과정에서 나온 기능에 추가하여 기능을 어떤 식으로 구현할 것인지에 대해 의논하고 정확성과 기술적 문제의 여부에 따라 최적해 선정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8662" y="1571612"/>
            <a:ext cx="6858048" cy="490903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*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  부가 기능 </a:t>
            </a:r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1.      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대변의 묽기</a:t>
            </a:r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, 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화장실 가는 횟수</a:t>
            </a:r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, 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생리 날짜 등의 데이터를 기록하고 이를 달력에 나타내어 </a:t>
            </a:r>
            <a:r>
              <a:rPr lang="ko-KR" altLang="en-US" sz="1500" dirty="0">
                <a:solidFill>
                  <a:srgbClr val="F33A25"/>
                </a:solidFill>
                <a:latin typeface="나눔바른고딕" pitchFamily="50" charset="-127"/>
                <a:ea typeface="나눔바른고딕" pitchFamily="50" charset="-127"/>
              </a:rPr>
              <a:t>건강 상태를 확인</a:t>
            </a:r>
            <a:r>
              <a:rPr lang="ko-KR" altLang="en-US" sz="1500" dirty="0">
                <a:solidFill>
                  <a:srgbClr val="0C285A"/>
                </a:solidFill>
                <a:latin typeface="나눔바른고딕" pitchFamily="50" charset="-127"/>
                <a:ea typeface="나눔바른고딕" pitchFamily="50" charset="-127"/>
              </a:rPr>
              <a:t>하며 이에 맞는 음식 및 </a:t>
            </a:r>
            <a:r>
              <a:rPr lang="ko-KR" altLang="en-US" sz="1500" dirty="0">
                <a:solidFill>
                  <a:srgbClr val="F33A25"/>
                </a:solidFill>
                <a:latin typeface="나눔바른고딕" pitchFamily="50" charset="-127"/>
                <a:ea typeface="나눔바른고딕" pitchFamily="50" charset="-127"/>
              </a:rPr>
              <a:t>건강관리법을</a:t>
            </a:r>
            <a:r>
              <a:rPr lang="ko-KR" altLang="en-US" sz="1500" dirty="0">
                <a:solidFill>
                  <a:srgbClr val="0C285A"/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500" dirty="0">
                <a:solidFill>
                  <a:srgbClr val="F33A25"/>
                </a:solidFill>
                <a:latin typeface="나눔바른고딕" pitchFamily="50" charset="-127"/>
                <a:ea typeface="나눔바른고딕" pitchFamily="50" charset="-127"/>
              </a:rPr>
              <a:t>제공</a:t>
            </a:r>
            <a:r>
              <a:rPr lang="ko-KR" altLang="en-US" sz="1500" dirty="0">
                <a:solidFill>
                  <a:srgbClr val="0C285A"/>
                </a:solidFill>
                <a:latin typeface="나눔바른고딕" pitchFamily="50" charset="-127"/>
                <a:ea typeface="나눔바른고딕" pitchFamily="50" charset="-127"/>
              </a:rPr>
              <a:t>한다</a:t>
            </a:r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. </a:t>
            </a: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buAutoNum type="arabicPeriod" startAt="2"/>
            </a:pPr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buAutoNum type="arabicPeriod" startAt="2"/>
            </a:pPr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endParaRPr lang="en-US" altLang="ko-KR" sz="1500" dirty="0">
              <a:solidFill>
                <a:srgbClr val="F33A25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r>
              <a:rPr lang="en-US" altLang="ko-KR" sz="1500" dirty="0">
                <a:solidFill>
                  <a:srgbClr val="F33A25"/>
                </a:solidFill>
                <a:latin typeface="나눔바른고딕" pitchFamily="50" charset="-127"/>
                <a:ea typeface="나눔바른고딕" pitchFamily="50" charset="-127"/>
              </a:rPr>
              <a:t>       </a:t>
            </a:r>
          </a:p>
          <a:p>
            <a:endParaRPr lang="en-US" altLang="ko-KR" sz="1500" dirty="0">
              <a:solidFill>
                <a:srgbClr val="F33A25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566645"/>
            <a:ext cx="4214842" cy="4046905"/>
          </a:xfrm>
          <a:prstGeom prst="rect">
            <a:avLst/>
          </a:prstGeom>
        </p:spPr>
      </p:pic>
      <p:sp>
        <p:nvSpPr>
          <p:cNvPr id="6" name="타원 5"/>
          <p:cNvSpPr/>
          <p:nvPr/>
        </p:nvSpPr>
        <p:spPr>
          <a:xfrm>
            <a:off x="971600" y="5301208"/>
            <a:ext cx="216024" cy="288032"/>
          </a:xfrm>
          <a:prstGeom prst="ellipse">
            <a:avLst/>
          </a:prstGeom>
          <a:noFill/>
          <a:ln>
            <a:solidFill>
              <a:srgbClr val="F33A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3095584"/>
            <a:ext cx="4639638" cy="288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095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11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15338" y="1017614"/>
            <a:ext cx="7200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아이디어 도출</a:t>
            </a:r>
            <a:endParaRPr lang="en-US" altLang="ko-KR" sz="15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316480" y="188640"/>
            <a:ext cx="5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9512" y="33265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기능의 최적해 선정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6" name="TextBox 19"/>
          <p:cNvSpPr txBox="1">
            <a:spLocks noChangeArrowheads="1"/>
          </p:cNvSpPr>
          <p:nvPr/>
        </p:nvSpPr>
        <p:spPr bwMode="auto">
          <a:xfrm>
            <a:off x="357158" y="785794"/>
            <a:ext cx="4070826" cy="52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문제 정의 과정에서 나온 기능에 추가하여 기능을 어떤 식으로 구현할 것인지에 대해 의논하고 정확성과 기술적 문제의 여부에 따라 최적해 선정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8662" y="1571612"/>
            <a:ext cx="6858048" cy="30623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*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  부가 기능 </a:t>
            </a:r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2.      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화장실 위치를 알려주는 공공 </a:t>
            </a:r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API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와 </a:t>
            </a:r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GPS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를 사용하여 현재 위치에 가까운 화장실을 찾아준다</a:t>
            </a:r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. 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r>
              <a:rPr lang="en-US" altLang="ko-KR" sz="1500" dirty="0">
                <a:solidFill>
                  <a:srgbClr val="F33A25"/>
                </a:solidFill>
                <a:latin typeface="나눔바른고딕" pitchFamily="50" charset="-127"/>
                <a:ea typeface="나눔바른고딕" pitchFamily="50" charset="-127"/>
              </a:rPr>
              <a:t>       </a:t>
            </a:r>
          </a:p>
          <a:p>
            <a:endParaRPr lang="en-US" altLang="ko-KR" sz="1500" dirty="0">
              <a:solidFill>
                <a:srgbClr val="F33A25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314" y="2348880"/>
            <a:ext cx="4343339" cy="36004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239292" y="5980360"/>
            <a:ext cx="669674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* </a:t>
            </a:r>
            <a:r>
              <a:rPr lang="ko-KR" altLang="en-US" sz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화장실 만족도에 대해 이용자들의 </a:t>
            </a:r>
            <a:r>
              <a:rPr lang="ko-KR" altLang="en-US" sz="15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별점을</a:t>
            </a:r>
            <a:r>
              <a:rPr lang="ko-KR" altLang="en-US" sz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주는 기능은 주변 상인들의 피해가 예상되어 제외</a:t>
            </a:r>
            <a:r>
              <a:rPr lang="en-US" altLang="ko-KR" sz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!</a:t>
            </a:r>
            <a:endParaRPr lang="ko-KR" altLang="en-US" sz="15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8133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12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15338" y="1017614"/>
            <a:ext cx="72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기대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효과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316480" y="188640"/>
            <a:ext cx="5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9512" y="33265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중요성 및 기대효과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6" name="TextBox 19"/>
          <p:cNvSpPr txBox="1">
            <a:spLocks noChangeArrowheads="1"/>
          </p:cNvSpPr>
          <p:nvPr/>
        </p:nvSpPr>
        <p:spPr bwMode="auto">
          <a:xfrm>
            <a:off x="357158" y="785794"/>
            <a:ext cx="3929090" cy="52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급한 용변을 위한 기계에서 여러 부위에 적용되는 헬스케어 기계가 된 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‘</a:t>
            </a:r>
            <a:r>
              <a:rPr lang="ko-KR" altLang="en-US" sz="10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포바디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＇</a:t>
            </a: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의 기대효과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8662" y="1571612"/>
            <a:ext cx="6858048" cy="21390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altLang="ko-KR" sz="1500" dirty="0">
              <a:solidFill>
                <a:srgbClr val="F33A25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94" y="1628800"/>
            <a:ext cx="3919400" cy="257671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52" y="1663945"/>
            <a:ext cx="3888432" cy="250165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4258429"/>
            <a:ext cx="3826602" cy="248802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52" y="4257931"/>
            <a:ext cx="3888432" cy="248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529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13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15338" y="1017614"/>
            <a:ext cx="72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기대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효과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316480" y="188640"/>
            <a:ext cx="5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9512" y="33265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중요성 및 기대효과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6" name="TextBox 19"/>
          <p:cNvSpPr txBox="1">
            <a:spLocks noChangeArrowheads="1"/>
          </p:cNvSpPr>
          <p:nvPr/>
        </p:nvSpPr>
        <p:spPr bwMode="auto">
          <a:xfrm>
            <a:off x="357158" y="785794"/>
            <a:ext cx="3929090" cy="52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급한 용변을 위한 기계에서 여러 부위에 적용되는 헬스케어 기계가 된 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‘</a:t>
            </a:r>
            <a:r>
              <a:rPr lang="ko-KR" altLang="en-US" sz="10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포바디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＇</a:t>
            </a: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의 기대효과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8662" y="1571612"/>
            <a:ext cx="6858048" cy="21390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altLang="ko-KR" sz="1500" dirty="0">
              <a:solidFill>
                <a:srgbClr val="F33A25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725" y="1998712"/>
            <a:ext cx="5955922" cy="393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16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131840" y="2968377"/>
            <a:ext cx="2880320" cy="576000"/>
          </a:xfrm>
          <a:prstGeom prst="rect">
            <a:avLst/>
          </a:prstGeom>
          <a:solidFill>
            <a:srgbClr val="0C285A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2512343" y="2871986"/>
            <a:ext cx="3528392" cy="0"/>
          </a:xfrm>
          <a:prstGeom prst="line">
            <a:avLst/>
          </a:prstGeom>
          <a:ln>
            <a:solidFill>
              <a:srgbClr val="0C28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26"/>
          <p:cNvGrpSpPr/>
          <p:nvPr/>
        </p:nvGrpSpPr>
        <p:grpSpPr>
          <a:xfrm>
            <a:off x="2483768" y="3334345"/>
            <a:ext cx="4176464" cy="576064"/>
            <a:chOff x="2843808" y="3573016"/>
            <a:chExt cx="4176464" cy="576064"/>
          </a:xfrm>
        </p:grpSpPr>
        <p:cxnSp>
          <p:nvCxnSpPr>
            <p:cNvPr id="16" name="직선 연결선 15"/>
            <p:cNvCxnSpPr/>
            <p:nvPr/>
          </p:nvCxnSpPr>
          <p:spPr>
            <a:xfrm>
              <a:off x="2843808" y="3861048"/>
              <a:ext cx="4176464" cy="0"/>
            </a:xfrm>
            <a:prstGeom prst="line">
              <a:avLst/>
            </a:prstGeom>
            <a:ln>
              <a:solidFill>
                <a:srgbClr val="0C28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6444208" y="3573016"/>
              <a:ext cx="0" cy="576064"/>
            </a:xfrm>
            <a:prstGeom prst="line">
              <a:avLst/>
            </a:prstGeom>
            <a:ln>
              <a:solidFill>
                <a:srgbClr val="0C28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2123728" y="2852936"/>
            <a:ext cx="48965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감사합니다</a:t>
            </a:r>
            <a:r>
              <a:rPr lang="en-US" altLang="ko-KR" sz="44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.</a:t>
            </a:r>
          </a:p>
        </p:txBody>
      </p:sp>
      <p:cxnSp>
        <p:nvCxnSpPr>
          <p:cNvPr id="42" name="직선 연결선 41"/>
          <p:cNvCxnSpPr/>
          <p:nvPr/>
        </p:nvCxnSpPr>
        <p:spPr>
          <a:xfrm>
            <a:off x="3059832" y="2396507"/>
            <a:ext cx="0" cy="816469"/>
          </a:xfrm>
          <a:prstGeom prst="line">
            <a:avLst/>
          </a:prstGeom>
          <a:ln>
            <a:solidFill>
              <a:srgbClr val="0C28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이등변 삼각형 42"/>
          <p:cNvSpPr/>
          <p:nvPr/>
        </p:nvSpPr>
        <p:spPr>
          <a:xfrm rot="5400000">
            <a:off x="3035001" y="2373711"/>
            <a:ext cx="360041" cy="310380"/>
          </a:xfrm>
          <a:prstGeom prst="triangle">
            <a:avLst/>
          </a:prstGeom>
          <a:solidFill>
            <a:schemeClr val="accent1">
              <a:lumMod val="60000"/>
              <a:lumOff val="40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이등변 삼각형 43"/>
          <p:cNvSpPr/>
          <p:nvPr/>
        </p:nvSpPr>
        <p:spPr>
          <a:xfrm rot="16200000">
            <a:off x="2826524" y="2542289"/>
            <a:ext cx="250590" cy="216026"/>
          </a:xfrm>
          <a:prstGeom prst="triangle">
            <a:avLst/>
          </a:prstGeom>
          <a:solidFill>
            <a:srgbClr val="F33A24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15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15338" y="1017614"/>
            <a:ext cx="72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dirty="0" err="1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팀활동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사진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316480" y="188640"/>
            <a:ext cx="5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♡</a:t>
            </a:r>
            <a:endParaRPr lang="en-US" altLang="ko-KR" sz="40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9512" y="33265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팀 활동사진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6" name="TextBox 19"/>
          <p:cNvSpPr txBox="1">
            <a:spLocks noChangeArrowheads="1"/>
          </p:cNvSpPr>
          <p:nvPr/>
        </p:nvSpPr>
        <p:spPr bwMode="auto">
          <a:xfrm>
            <a:off x="357158" y="785794"/>
            <a:ext cx="3929090" cy="293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열심히 팀 활동을 하는 팀원들의 모습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8662" y="1571612"/>
            <a:ext cx="6858048" cy="21390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altLang="ko-KR" sz="1500" dirty="0">
              <a:solidFill>
                <a:srgbClr val="F33A25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ctr"/>
            <a:endParaRPr lang="en-US" altLang="ko-KR" sz="2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707" y="1615164"/>
            <a:ext cx="4286850" cy="317306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154" y="3212976"/>
            <a:ext cx="4424290" cy="316835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40" t="17853" r="43266" b="66163"/>
          <a:stretch/>
        </p:blipFill>
        <p:spPr>
          <a:xfrm>
            <a:off x="6134443" y="3710659"/>
            <a:ext cx="504057" cy="57606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17610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3131960" y="1898829"/>
            <a:ext cx="86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2800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문 제</a:t>
            </a:r>
            <a:endParaRPr lang="en-US" altLang="ko-KR" sz="2800" dirty="0">
              <a:solidFill>
                <a:srgbClr val="0C285A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dist"/>
            <a:r>
              <a:rPr lang="ko-KR" altLang="en-US" sz="2800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인 식</a:t>
            </a:r>
            <a:endParaRPr lang="en-US" altLang="ko-KR" sz="2800" dirty="0">
              <a:solidFill>
                <a:srgbClr val="0C285A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cxnSp>
        <p:nvCxnSpPr>
          <p:cNvPr id="41" name="직선 연결선 40"/>
          <p:cNvCxnSpPr/>
          <p:nvPr/>
        </p:nvCxnSpPr>
        <p:spPr>
          <a:xfrm>
            <a:off x="2483768" y="2834933"/>
            <a:ext cx="4032448" cy="0"/>
          </a:xfrm>
          <a:prstGeom prst="line">
            <a:avLst/>
          </a:prstGeom>
          <a:ln>
            <a:solidFill>
              <a:srgbClr val="0C28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364208" y="1898829"/>
            <a:ext cx="86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2800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문제 </a:t>
            </a:r>
            <a:endParaRPr lang="en-US" altLang="ko-KR" sz="2800" dirty="0">
              <a:solidFill>
                <a:srgbClr val="0C285A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dist"/>
            <a:r>
              <a:rPr lang="ko-KR" altLang="en-US" sz="2800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정 의</a:t>
            </a:r>
            <a:endParaRPr lang="en-US" altLang="ko-KR" sz="2800" dirty="0">
              <a:solidFill>
                <a:srgbClr val="0C285A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grpSp>
        <p:nvGrpSpPr>
          <p:cNvPr id="79" name="그룹 78"/>
          <p:cNvGrpSpPr/>
          <p:nvPr/>
        </p:nvGrpSpPr>
        <p:grpSpPr>
          <a:xfrm>
            <a:off x="2555896" y="3987061"/>
            <a:ext cx="629022" cy="936104"/>
            <a:chOff x="2483768" y="3789040"/>
            <a:chExt cx="629022" cy="936104"/>
          </a:xfrm>
          <a:solidFill>
            <a:schemeClr val="bg1"/>
          </a:solidFill>
        </p:grpSpPr>
        <p:sp>
          <p:nvSpPr>
            <p:cNvPr id="48" name="TextBox 47"/>
            <p:cNvSpPr txBox="1"/>
            <p:nvPr/>
          </p:nvSpPr>
          <p:spPr>
            <a:xfrm>
              <a:off x="2483768" y="3789040"/>
              <a:ext cx="576000" cy="9233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5400" dirty="0">
                  <a:solidFill>
                    <a:srgbClr val="0C285A"/>
                  </a:solidFill>
                  <a:latin typeface="a옛날목욕탕L" pitchFamily="18" charset="-127"/>
                  <a:ea typeface="a옛날목욕탕L" pitchFamily="18" charset="-127"/>
                </a:rPr>
                <a:t>3</a:t>
              </a:r>
            </a:p>
          </p:txBody>
        </p:sp>
        <p:sp>
          <p:nvSpPr>
            <p:cNvPr id="52" name="이등변 삼각형 51"/>
            <p:cNvSpPr/>
            <p:nvPr/>
          </p:nvSpPr>
          <p:spPr>
            <a:xfrm>
              <a:off x="2680742" y="4365104"/>
              <a:ext cx="432048" cy="360040"/>
            </a:xfrm>
            <a:prstGeom prst="triangle">
              <a:avLst>
                <a:gd name="adj" fmla="val 10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65" name="직선 연결선 64"/>
          <p:cNvCxnSpPr/>
          <p:nvPr/>
        </p:nvCxnSpPr>
        <p:spPr>
          <a:xfrm>
            <a:off x="2483768" y="4923165"/>
            <a:ext cx="4032000" cy="0"/>
          </a:xfrm>
          <a:prstGeom prst="line">
            <a:avLst/>
          </a:prstGeom>
          <a:ln>
            <a:solidFill>
              <a:srgbClr val="0C28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그룹 79"/>
          <p:cNvGrpSpPr/>
          <p:nvPr/>
        </p:nvGrpSpPr>
        <p:grpSpPr>
          <a:xfrm>
            <a:off x="4788144" y="3987061"/>
            <a:ext cx="576064" cy="936104"/>
            <a:chOff x="4788024" y="3789040"/>
            <a:chExt cx="576064" cy="936104"/>
          </a:xfrm>
          <a:solidFill>
            <a:schemeClr val="bg1"/>
          </a:solidFill>
        </p:grpSpPr>
        <p:sp>
          <p:nvSpPr>
            <p:cNvPr id="54" name="TextBox 53"/>
            <p:cNvSpPr txBox="1"/>
            <p:nvPr/>
          </p:nvSpPr>
          <p:spPr>
            <a:xfrm>
              <a:off x="4788024" y="3789040"/>
              <a:ext cx="576000" cy="9233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5400" dirty="0">
                  <a:solidFill>
                    <a:srgbClr val="0C285A"/>
                  </a:solidFill>
                  <a:latin typeface="a옛날목욕탕L" pitchFamily="18" charset="-127"/>
                  <a:ea typeface="a옛날목욕탕L" pitchFamily="18" charset="-127"/>
                </a:rPr>
                <a:t>4</a:t>
              </a:r>
            </a:p>
          </p:txBody>
        </p:sp>
        <p:sp>
          <p:nvSpPr>
            <p:cNvPr id="72" name="이등변 삼각형 71"/>
            <p:cNvSpPr/>
            <p:nvPr/>
          </p:nvSpPr>
          <p:spPr>
            <a:xfrm>
              <a:off x="4932040" y="4365104"/>
              <a:ext cx="432048" cy="360040"/>
            </a:xfrm>
            <a:prstGeom prst="triangle">
              <a:avLst>
                <a:gd name="adj" fmla="val 10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7" name="그룹 76"/>
          <p:cNvGrpSpPr/>
          <p:nvPr/>
        </p:nvGrpSpPr>
        <p:grpSpPr>
          <a:xfrm>
            <a:off x="2555896" y="1898829"/>
            <a:ext cx="629022" cy="923330"/>
            <a:chOff x="2483768" y="1700808"/>
            <a:chExt cx="629022" cy="923330"/>
          </a:xfrm>
          <a:solidFill>
            <a:schemeClr val="bg1"/>
          </a:solidFill>
        </p:grpSpPr>
        <p:sp>
          <p:nvSpPr>
            <p:cNvPr id="39" name="TextBox 38"/>
            <p:cNvSpPr txBox="1"/>
            <p:nvPr/>
          </p:nvSpPr>
          <p:spPr>
            <a:xfrm>
              <a:off x="2483768" y="1700808"/>
              <a:ext cx="576000" cy="9233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5400" dirty="0">
                  <a:solidFill>
                    <a:srgbClr val="0C285A"/>
                  </a:solidFill>
                  <a:latin typeface="a옛날목욕탕L" pitchFamily="18" charset="-127"/>
                  <a:ea typeface="a옛날목욕탕L" pitchFamily="18" charset="-127"/>
                </a:rPr>
                <a:t>1</a:t>
              </a:r>
            </a:p>
          </p:txBody>
        </p:sp>
        <p:sp>
          <p:nvSpPr>
            <p:cNvPr id="73" name="이등변 삼각형 72"/>
            <p:cNvSpPr/>
            <p:nvPr/>
          </p:nvSpPr>
          <p:spPr>
            <a:xfrm>
              <a:off x="2680742" y="2204864"/>
              <a:ext cx="432048" cy="360040"/>
            </a:xfrm>
            <a:prstGeom prst="triangle">
              <a:avLst>
                <a:gd name="adj" fmla="val 10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4716136" y="1898829"/>
            <a:ext cx="57600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2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3131960" y="4071942"/>
            <a:ext cx="9399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2100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아이디어</a:t>
            </a:r>
            <a:endParaRPr lang="en-US" altLang="ko-KR" sz="2100" dirty="0">
              <a:solidFill>
                <a:srgbClr val="0C285A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dist"/>
            <a:r>
              <a:rPr lang="ko-KR" altLang="en-US" sz="2100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도 출</a:t>
            </a:r>
            <a:endParaRPr lang="en-US" altLang="ko-KR" sz="2100" dirty="0">
              <a:solidFill>
                <a:srgbClr val="0C285A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364208" y="3987061"/>
            <a:ext cx="86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2800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기대</a:t>
            </a:r>
            <a:endParaRPr lang="en-US" altLang="ko-KR" sz="2800" dirty="0">
              <a:solidFill>
                <a:srgbClr val="0C285A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dist"/>
            <a:r>
              <a:rPr lang="ko-KR" altLang="en-US" sz="2800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효과</a:t>
            </a:r>
            <a:endParaRPr lang="en-US" altLang="ko-KR" sz="2800" dirty="0">
              <a:solidFill>
                <a:srgbClr val="0C285A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cxnSp>
        <p:nvCxnSpPr>
          <p:cNvPr id="83" name="직선 연결선 82"/>
          <p:cNvCxnSpPr/>
          <p:nvPr/>
        </p:nvCxnSpPr>
        <p:spPr>
          <a:xfrm>
            <a:off x="2483768" y="3843045"/>
            <a:ext cx="4032448" cy="0"/>
          </a:xfrm>
          <a:prstGeom prst="line">
            <a:avLst/>
          </a:prstGeom>
          <a:ln>
            <a:solidFill>
              <a:srgbClr val="0C28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11760" y="2978949"/>
            <a:ext cx="41044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rgbClr val="F33A24"/>
                </a:solidFill>
                <a:latin typeface="a옛날목욕탕L" pitchFamily="18" charset="-127"/>
                <a:ea typeface="a옛날목욕탕L" pitchFamily="18" charset="-127"/>
              </a:rPr>
              <a:t>목차</a:t>
            </a:r>
            <a:endParaRPr lang="en-US" altLang="ko-KR" sz="4400" dirty="0">
              <a:solidFill>
                <a:srgbClr val="F33A24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9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pPr/>
              <a:t>1</a:t>
            </a:fld>
            <a:endParaRPr lang="ko-KR" altLang="en-US" sz="900" b="1" dirty="0"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94" name="직선 연결선 93"/>
          <p:cNvCxnSpPr/>
          <p:nvPr/>
        </p:nvCxnSpPr>
        <p:spPr>
          <a:xfrm>
            <a:off x="3563888" y="3260601"/>
            <a:ext cx="0" cy="576064"/>
          </a:xfrm>
          <a:prstGeom prst="line">
            <a:avLst/>
          </a:prstGeom>
          <a:ln>
            <a:solidFill>
              <a:srgbClr val="0C28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이등변 삼각형 94"/>
          <p:cNvSpPr/>
          <p:nvPr/>
        </p:nvSpPr>
        <p:spPr>
          <a:xfrm rot="5400000">
            <a:off x="3539057" y="3237805"/>
            <a:ext cx="360041" cy="310380"/>
          </a:xfrm>
          <a:prstGeom prst="triangle">
            <a:avLst/>
          </a:prstGeom>
          <a:solidFill>
            <a:schemeClr val="accent1">
              <a:lumMod val="60000"/>
              <a:lumOff val="40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이등변 삼각형 95"/>
          <p:cNvSpPr/>
          <p:nvPr/>
        </p:nvSpPr>
        <p:spPr>
          <a:xfrm rot="16200000">
            <a:off x="3330580" y="3406383"/>
            <a:ext cx="250590" cy="216026"/>
          </a:xfrm>
          <a:prstGeom prst="triangle">
            <a:avLst/>
          </a:prstGeom>
          <a:solidFill>
            <a:srgbClr val="F33A24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2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9512" y="332656"/>
            <a:ext cx="3744416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혹시 데이트 중에 또는 중요한 일 앞두고 화장실이 급한 적 있으셨나요</a:t>
            </a:r>
            <a:r>
              <a:rPr lang="en-US" altLang="ko-KR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?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44408" y="982469"/>
            <a:ext cx="72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문제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인식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grpSp>
        <p:nvGrpSpPr>
          <p:cNvPr id="84" name="그룹 15"/>
          <p:cNvGrpSpPr/>
          <p:nvPr/>
        </p:nvGrpSpPr>
        <p:grpSpPr>
          <a:xfrm>
            <a:off x="8316480" y="188640"/>
            <a:ext cx="576000" cy="720080"/>
            <a:chOff x="2483768" y="1700808"/>
            <a:chExt cx="576000" cy="720080"/>
          </a:xfrm>
        </p:grpSpPr>
        <p:sp>
          <p:nvSpPr>
            <p:cNvPr id="85" name="TextBox 84"/>
            <p:cNvSpPr txBox="1"/>
            <p:nvPr/>
          </p:nvSpPr>
          <p:spPr>
            <a:xfrm>
              <a:off x="2483768" y="1700808"/>
              <a:ext cx="576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schemeClr val="bg1"/>
                  </a:solidFill>
                  <a:latin typeface="a옛날목욕탕L" pitchFamily="18" charset="-127"/>
                  <a:ea typeface="a옛날목욕탕L" pitchFamily="18" charset="-127"/>
                </a:rPr>
                <a:t>1</a:t>
              </a:r>
            </a:p>
          </p:txBody>
        </p:sp>
        <p:sp>
          <p:nvSpPr>
            <p:cNvPr id="86" name="이등변 삼각형 85"/>
            <p:cNvSpPr/>
            <p:nvPr/>
          </p:nvSpPr>
          <p:spPr>
            <a:xfrm>
              <a:off x="2565301" y="2060848"/>
              <a:ext cx="432048" cy="360040"/>
            </a:xfrm>
            <a:prstGeom prst="triangle">
              <a:avLst>
                <a:gd name="adj" fmla="val 100000"/>
              </a:avLst>
            </a:prstGeom>
            <a:solidFill>
              <a:srgbClr val="0C27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42" name="그림 41" descr="꽁냥꽁냥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58" y="2285992"/>
            <a:ext cx="3714776" cy="4128103"/>
          </a:xfrm>
          <a:prstGeom prst="rect">
            <a:avLst/>
          </a:prstGeom>
        </p:spPr>
      </p:pic>
      <p:pic>
        <p:nvPicPr>
          <p:cNvPr id="43" name="그림 42" descr="대걸레통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0562" y="2143116"/>
            <a:ext cx="4212195" cy="4357694"/>
          </a:xfrm>
          <a:prstGeom prst="rect">
            <a:avLst/>
          </a:prstGeom>
        </p:spPr>
      </p:pic>
      <p:sp>
        <p:nvSpPr>
          <p:cNvPr id="70" name="TextBox 19"/>
          <p:cNvSpPr txBox="1">
            <a:spLocks noChangeArrowheads="1"/>
          </p:cNvSpPr>
          <p:nvPr/>
        </p:nvSpPr>
        <p:spPr bwMode="auto">
          <a:xfrm>
            <a:off x="397816" y="1186138"/>
            <a:ext cx="3888432" cy="52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데이트 도중에 용변이 급해 차에서 내린 경험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,  </a:t>
            </a: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아르바이트에서 급했던 손님이 대걸레 통에 용변을 본 경험을 바탕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3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9512" y="380178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경험을 통한 문제 인식</a:t>
            </a:r>
            <a:r>
              <a:rPr lang="en-US" altLang="ko-KR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!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44408" y="982469"/>
            <a:ext cx="72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문제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인식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grpSp>
        <p:nvGrpSpPr>
          <p:cNvPr id="2" name="그룹 15"/>
          <p:cNvGrpSpPr/>
          <p:nvPr/>
        </p:nvGrpSpPr>
        <p:grpSpPr>
          <a:xfrm>
            <a:off x="8316480" y="188640"/>
            <a:ext cx="576000" cy="720080"/>
            <a:chOff x="2483768" y="1700808"/>
            <a:chExt cx="576000" cy="720080"/>
          </a:xfrm>
        </p:grpSpPr>
        <p:sp>
          <p:nvSpPr>
            <p:cNvPr id="85" name="TextBox 84"/>
            <p:cNvSpPr txBox="1"/>
            <p:nvPr/>
          </p:nvSpPr>
          <p:spPr>
            <a:xfrm>
              <a:off x="2483768" y="1700808"/>
              <a:ext cx="576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schemeClr val="bg1"/>
                  </a:solidFill>
                  <a:latin typeface="a옛날목욕탕L" pitchFamily="18" charset="-127"/>
                  <a:ea typeface="a옛날목욕탕L" pitchFamily="18" charset="-127"/>
                </a:rPr>
                <a:t>1</a:t>
              </a:r>
            </a:p>
          </p:txBody>
        </p:sp>
        <p:sp>
          <p:nvSpPr>
            <p:cNvPr id="86" name="이등변 삼각형 85"/>
            <p:cNvSpPr/>
            <p:nvPr/>
          </p:nvSpPr>
          <p:spPr>
            <a:xfrm>
              <a:off x="2565301" y="2060848"/>
              <a:ext cx="432048" cy="360040"/>
            </a:xfrm>
            <a:prstGeom prst="triangle">
              <a:avLst>
                <a:gd name="adj" fmla="val 100000"/>
              </a:avLst>
            </a:prstGeom>
            <a:solidFill>
              <a:srgbClr val="0C27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357818" y="3286124"/>
            <a:ext cx="3071834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‘</a:t>
            </a:r>
            <a:r>
              <a:rPr lang="ko-KR" altLang="en-US" sz="30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급한 용변</a:t>
            </a:r>
            <a:r>
              <a:rPr lang="ko-KR" altLang="en-US" sz="3000" b="1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을</a:t>
            </a:r>
            <a:r>
              <a:rPr lang="ko-KR" altLang="en-US" sz="30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 </a:t>
            </a:r>
            <a:r>
              <a:rPr lang="ko-KR" altLang="en-US" sz="3000" b="1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예측하기 위한 </a:t>
            </a:r>
            <a:r>
              <a:rPr lang="ko-KR" altLang="en-US" sz="30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기계</a:t>
            </a:r>
            <a:r>
              <a:rPr lang="ko-KR" altLang="en-US" sz="3000" b="1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를 만들자</a:t>
            </a:r>
            <a:r>
              <a:rPr lang="en-US" altLang="ko-KR" sz="3000" b="1" dirty="0">
                <a:solidFill>
                  <a:srgbClr val="0C285A"/>
                </a:solidFill>
                <a:latin typeface="a옛날목욕탕L" pitchFamily="18" charset="-127"/>
                <a:ea typeface="a옛날목욕탕L" pitchFamily="18" charset="-127"/>
              </a:rPr>
              <a:t>!’</a:t>
            </a:r>
          </a:p>
        </p:txBody>
      </p:sp>
      <p:pic>
        <p:nvPicPr>
          <p:cNvPr id="1026" name="Picture 2" descr="C:\Users\Administrator\Desktop\변기 사진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4348" y="2000240"/>
            <a:ext cx="3910547" cy="4357718"/>
          </a:xfrm>
          <a:prstGeom prst="rect">
            <a:avLst/>
          </a:prstGeom>
          <a:noFill/>
        </p:spPr>
      </p:pic>
      <p:sp>
        <p:nvSpPr>
          <p:cNvPr id="11" name="TextBox 19"/>
          <p:cNvSpPr txBox="1">
            <a:spLocks noChangeArrowheads="1"/>
          </p:cNvSpPr>
          <p:nvPr/>
        </p:nvSpPr>
        <p:spPr bwMode="auto">
          <a:xfrm>
            <a:off x="326378" y="900386"/>
            <a:ext cx="3888432" cy="52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실제로 겪은 경험들에 기반하여  급한 용변을 미리 예측 할 수 있는 방법이 있지 않을까 라는 생각을  통한 문제 인식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직사각형 104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4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244408" y="982469"/>
            <a:ext cx="72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문제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정의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16480" y="188640"/>
            <a:ext cx="5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79512" y="33265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대상의 확대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907704" y="3110404"/>
            <a:ext cx="1368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1. </a:t>
            </a:r>
            <a:r>
              <a:rPr lang="ko-KR" altLang="en-US" sz="3200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장</a:t>
            </a:r>
            <a:endParaRPr lang="en-US" altLang="ko-KR" sz="32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31904" y="2913544"/>
            <a:ext cx="57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&gt;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923928" y="3110404"/>
            <a:ext cx="1368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2. </a:t>
            </a:r>
            <a:r>
              <a:rPr lang="ko-KR" altLang="en-US" sz="3200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방광</a:t>
            </a:r>
            <a:endParaRPr lang="en-US" altLang="ko-KR" sz="32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292144" y="2913544"/>
            <a:ext cx="57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&gt;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940216" y="3110404"/>
            <a:ext cx="1368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3</a:t>
            </a:r>
            <a:r>
              <a:rPr lang="en-US" altLang="ko-KR" sz="320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. </a:t>
            </a:r>
            <a:r>
              <a:rPr lang="ko-KR" altLang="en-US" sz="3200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자궁</a:t>
            </a:r>
            <a:endParaRPr lang="en-US" altLang="ko-KR" sz="3200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979712" y="3897556"/>
            <a:ext cx="136815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장  속 내용물의 양과 운동정도를 보여주는 기능</a:t>
            </a:r>
            <a:endParaRPr lang="en-US" altLang="ko-KR" sz="110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3851920" y="3993664"/>
            <a:ext cx="15841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방광 속 내용물의 양을 보여주는 기능</a:t>
            </a:r>
            <a:endParaRPr lang="en-US" altLang="ko-KR" sz="110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5796136" y="3993664"/>
            <a:ext cx="15841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자궁 내막의 붓기를 확인해주는 기능</a:t>
            </a:r>
            <a:endParaRPr lang="en-US" altLang="ko-KR" sz="110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2143108" y="2204864"/>
            <a:ext cx="648072" cy="837674"/>
            <a:chOff x="4211960" y="1988840"/>
            <a:chExt cx="648072" cy="837674"/>
          </a:xfrm>
        </p:grpSpPr>
        <p:grpSp>
          <p:nvGrpSpPr>
            <p:cNvPr id="74" name="그룹 73"/>
            <p:cNvGrpSpPr/>
            <p:nvPr/>
          </p:nvGrpSpPr>
          <p:grpSpPr>
            <a:xfrm>
              <a:off x="4283968" y="1988840"/>
              <a:ext cx="526406" cy="623691"/>
              <a:chOff x="3347862" y="3212974"/>
              <a:chExt cx="526406" cy="623691"/>
            </a:xfrm>
          </p:grpSpPr>
          <p:sp>
            <p:nvSpPr>
              <p:cNvPr id="76" name="이등변 삼각형 75"/>
              <p:cNvSpPr/>
              <p:nvPr/>
            </p:nvSpPr>
            <p:spPr>
              <a:xfrm rot="5400000">
                <a:off x="3539057" y="3237805"/>
                <a:ext cx="360041" cy="310380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  <a:alpha val="7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이등변 삼각형 76"/>
              <p:cNvSpPr/>
              <p:nvPr/>
            </p:nvSpPr>
            <p:spPr>
              <a:xfrm rot="16200000">
                <a:off x="3330580" y="3406383"/>
                <a:ext cx="250590" cy="216026"/>
              </a:xfrm>
              <a:prstGeom prst="triangle">
                <a:avLst/>
              </a:prstGeom>
              <a:solidFill>
                <a:srgbClr val="F33A24">
                  <a:alpha val="78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5" name="직선 연결선 74"/>
              <p:cNvCxnSpPr/>
              <p:nvPr/>
            </p:nvCxnSpPr>
            <p:spPr>
              <a:xfrm>
                <a:off x="3563888" y="3260601"/>
                <a:ext cx="0" cy="576064"/>
              </a:xfrm>
              <a:prstGeom prst="line">
                <a:avLst/>
              </a:prstGeom>
              <a:ln>
                <a:solidFill>
                  <a:srgbClr val="0C275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6" name="TextBox 85"/>
            <p:cNvSpPr txBox="1"/>
            <p:nvPr/>
          </p:nvSpPr>
          <p:spPr>
            <a:xfrm>
              <a:off x="4211960" y="2564904"/>
              <a:ext cx="648072" cy="261610"/>
            </a:xfrm>
            <a:prstGeom prst="rect">
              <a:avLst/>
            </a:prstGeom>
            <a:solidFill>
              <a:srgbClr val="0C2759"/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1100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cxnSp>
        <p:nvCxnSpPr>
          <p:cNvPr id="88" name="직선 연결선 87"/>
          <p:cNvCxnSpPr/>
          <p:nvPr/>
        </p:nvCxnSpPr>
        <p:spPr>
          <a:xfrm>
            <a:off x="1979712" y="4497720"/>
            <a:ext cx="1584176" cy="0"/>
          </a:xfrm>
          <a:prstGeom prst="line">
            <a:avLst/>
          </a:prstGeom>
          <a:ln>
            <a:solidFill>
              <a:srgbClr val="0C27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/>
          <p:cNvCxnSpPr/>
          <p:nvPr/>
        </p:nvCxnSpPr>
        <p:spPr>
          <a:xfrm>
            <a:off x="3851920" y="4497720"/>
            <a:ext cx="1584176" cy="0"/>
          </a:xfrm>
          <a:prstGeom prst="line">
            <a:avLst/>
          </a:prstGeom>
          <a:ln>
            <a:solidFill>
              <a:srgbClr val="0C27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/>
          <p:cNvCxnSpPr/>
          <p:nvPr/>
        </p:nvCxnSpPr>
        <p:spPr>
          <a:xfrm>
            <a:off x="5796136" y="4497720"/>
            <a:ext cx="1584176" cy="0"/>
          </a:xfrm>
          <a:prstGeom prst="line">
            <a:avLst/>
          </a:prstGeom>
          <a:ln>
            <a:solidFill>
              <a:srgbClr val="0C275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19"/>
          <p:cNvSpPr txBox="1">
            <a:spLocks noChangeArrowheads="1"/>
          </p:cNvSpPr>
          <p:nvPr/>
        </p:nvSpPr>
        <p:spPr bwMode="auto">
          <a:xfrm>
            <a:off x="357158" y="785794"/>
            <a:ext cx="3888432" cy="746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기존의 문제를 해결하는 측면보다는 새로운 문제를 창안해내는 측면이므로 문제 인식된 내용에서 더욱 발전 시키기 위해 브레인스토밍을 이용하여 대상을 확대 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 </a:t>
            </a: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실용성 없는 부위는 제외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7.40741E-7 L 0.22048 7.40741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049 2.22222E-6 L 0.44288 0.0002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5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44408" y="982469"/>
            <a:ext cx="72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문제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  <a:p>
            <a:pPr algn="dist"/>
            <a:r>
              <a:rPr lang="ko-KR" altLang="en-US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정의</a:t>
            </a:r>
            <a:endParaRPr lang="en-US" altLang="ko-KR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316480" y="188640"/>
            <a:ext cx="5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9512" y="33265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진짜</a:t>
            </a:r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 문제 정의 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14480" y="3056279"/>
            <a:ext cx="6892818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몸의 여러 부위의 측정과 관리를 할 수 있는 </a:t>
            </a:r>
            <a:endParaRPr lang="en-US" altLang="ko-KR" sz="30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  <a:p>
            <a:r>
              <a:rPr lang="ko-KR" altLang="en-US" sz="30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헬스 </a:t>
            </a:r>
            <a:r>
              <a:rPr lang="ko-KR" altLang="en-US" sz="3000" b="1" dirty="0" err="1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케어</a:t>
            </a:r>
            <a:r>
              <a:rPr lang="ko-KR" altLang="en-US" sz="30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 기계</a:t>
            </a:r>
            <a:r>
              <a:rPr lang="ko-KR" altLang="en-US" sz="30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를 만들자</a:t>
            </a:r>
            <a:r>
              <a:rPr lang="en-US" altLang="ko-KR" sz="30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! </a:t>
            </a:r>
          </a:p>
        </p:txBody>
      </p:sp>
      <p:sp>
        <p:nvSpPr>
          <p:cNvPr id="16" name="TextBox 19"/>
          <p:cNvSpPr txBox="1">
            <a:spLocks noChangeArrowheads="1"/>
          </p:cNvSpPr>
          <p:nvPr/>
        </p:nvSpPr>
        <p:spPr bwMode="auto">
          <a:xfrm>
            <a:off x="357158" y="785794"/>
            <a:ext cx="3888432" cy="2962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인식된 문제에 대해 대상을 확대 시킴으로써  진짜 문제를 정의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6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15338" y="1017614"/>
            <a:ext cx="7200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아이디어 도출</a:t>
            </a:r>
            <a:endParaRPr lang="en-US" altLang="ko-KR" sz="15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316480" y="188640"/>
            <a:ext cx="5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9512" y="33265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주요 기술 선정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6" name="TextBox 19"/>
          <p:cNvSpPr txBox="1">
            <a:spLocks noChangeArrowheads="1"/>
          </p:cNvSpPr>
          <p:nvPr/>
        </p:nvSpPr>
        <p:spPr bwMode="auto">
          <a:xfrm>
            <a:off x="357158" y="785794"/>
            <a:ext cx="3929090" cy="746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가장 기본적인 기능인 몸 속의 내용물을 보는 기능을 어떤 기술을 사용하여 만들지에 </a:t>
            </a:r>
            <a:r>
              <a:rPr lang="ko-KR" altLang="en-US" sz="105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대해 의논하고 초음파 검사에서 착안하여 주요 </a:t>
            </a: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기술을 결정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10" name="그림 9" descr="유전자 검사의 원리ㅐ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34" y="2071678"/>
            <a:ext cx="8298963" cy="266721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684972" y="535782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‘</a:t>
            </a:r>
            <a:r>
              <a:rPr lang="ko-KR" altLang="en-US" sz="25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초음파 검사</a:t>
            </a:r>
            <a:r>
              <a:rPr lang="en-US" altLang="ko-KR" sz="25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’</a:t>
            </a:r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에서 착안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7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15338" y="1017614"/>
            <a:ext cx="7200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아이디어 도출</a:t>
            </a:r>
            <a:endParaRPr lang="en-US" altLang="ko-KR" sz="15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316480" y="188640"/>
            <a:ext cx="5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9512" y="33265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주요 기술 선정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6" name="TextBox 19"/>
          <p:cNvSpPr txBox="1">
            <a:spLocks noChangeArrowheads="1"/>
          </p:cNvSpPr>
          <p:nvPr/>
        </p:nvSpPr>
        <p:spPr bwMode="auto">
          <a:xfrm>
            <a:off x="357158" y="785794"/>
            <a:ext cx="3929090" cy="746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rgbClr val="404040"/>
                </a:solidFill>
                <a:latin typeface="나눔바른고딕" pitchFamily="50" charset="-127"/>
                <a:ea typeface="나눔바른고딕" pitchFamily="50" charset="-127"/>
              </a:rPr>
              <a:t>가장 기본적인 기능인 몸 속의 내용물을 보는 기능을 어떤 기술을 사용하여 만들지에 대해 의논하고 초음파 검사에서 착안하여 주요 기술을 결정</a:t>
            </a:r>
            <a:endParaRPr lang="en-US" altLang="ko-KR" sz="1050" dirty="0">
              <a:solidFill>
                <a:srgbClr val="40404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684972" y="535782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‘</a:t>
            </a:r>
            <a:r>
              <a:rPr lang="ko-KR" altLang="en-US" sz="25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초음파 검사</a:t>
            </a:r>
            <a:r>
              <a:rPr lang="en-US" altLang="ko-KR" sz="25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’</a:t>
            </a:r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에서 착안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pic>
        <p:nvPicPr>
          <p:cNvPr id="11" name="그림 10" descr="초음파 센서 원리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372" y="2357430"/>
            <a:ext cx="4762781" cy="2571768"/>
          </a:xfrm>
          <a:prstGeom prst="rect">
            <a:avLst/>
          </a:prstGeom>
        </p:spPr>
      </p:pic>
      <p:pic>
        <p:nvPicPr>
          <p:cNvPr id="13" name="그림 12" descr="초음파 센서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58" y="2285992"/>
            <a:ext cx="3714776" cy="306251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876256" y="6381328"/>
            <a:ext cx="2133600" cy="365125"/>
          </a:xfrm>
        </p:spPr>
        <p:txBody>
          <a:bodyPr/>
          <a:lstStyle/>
          <a:p>
            <a:fld id="{7804239B-D302-47C8-870F-9A3CEECBE377}" type="slidenum">
              <a:rPr lang="ko-KR" altLang="en-US" sz="900" b="1" smtClean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pPr/>
              <a:t>8</a:t>
            </a:fld>
            <a:endParaRPr lang="ko-KR" altLang="en-US" sz="9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8172400" y="0"/>
            <a:ext cx="792088" cy="1844824"/>
          </a:xfrm>
          <a:prstGeom prst="rect">
            <a:avLst/>
          </a:prstGeom>
          <a:solidFill>
            <a:srgbClr val="0C2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8215338" y="1017614"/>
            <a:ext cx="7200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아이디어 도출</a:t>
            </a:r>
            <a:endParaRPr lang="en-US" altLang="ko-KR" sz="1500" dirty="0">
              <a:solidFill>
                <a:schemeClr val="bg1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316480" y="188640"/>
            <a:ext cx="5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옛날목욕탕L" pitchFamily="18" charset="-127"/>
                <a:ea typeface="a옛날목욕탕L" pitchFamily="18" charset="-127"/>
              </a:rPr>
              <a:t>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9512" y="332656"/>
            <a:ext cx="3744416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기능의 최적해 선정</a:t>
            </a:r>
            <a:endParaRPr lang="en-US" altLang="ko-KR" sz="25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16" name="TextBox 19"/>
          <p:cNvSpPr txBox="1">
            <a:spLocks noChangeArrowheads="1"/>
          </p:cNvSpPr>
          <p:nvPr/>
        </p:nvSpPr>
        <p:spPr bwMode="auto">
          <a:xfrm>
            <a:off x="357157" y="785794"/>
            <a:ext cx="4112935" cy="52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/>
          <a:p>
            <a:pPr>
              <a:lnSpc>
                <a:spcPts val="1700"/>
              </a:lnSpc>
            </a:pP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문제 정의 과정에서 나온 기능에 추가하여 기능을 어떤 식으로 구현할 것인지에 대해 의논하고 정확성과 기술적 문제의 여부에 따라 최적해 선정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8662" y="1571612"/>
            <a:ext cx="6858048" cy="49398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*</a:t>
            </a:r>
            <a:r>
              <a:rPr lang="ko-KR" altLang="en-US" sz="1500" b="1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주요 기능 </a:t>
            </a:r>
            <a:endParaRPr lang="en-US" altLang="ko-KR" sz="1500" b="1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장</a:t>
            </a:r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,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방광</a:t>
            </a:r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) 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몸 속의 내용물의 양 정도와 장의 움직임 등을 초음파 센서로 확인하여 </a:t>
            </a:r>
            <a:r>
              <a:rPr lang="ko-KR" altLang="en-US" sz="1500" dirty="0">
                <a:solidFill>
                  <a:srgbClr val="F33A25"/>
                </a:solidFill>
                <a:latin typeface="나눔바른고딕" pitchFamily="50" charset="-127"/>
                <a:ea typeface="나눔바른고딕" pitchFamily="50" charset="-127"/>
              </a:rPr>
              <a:t>언제 용변이 나올 지 </a:t>
            </a:r>
            <a:r>
              <a:rPr lang="en-US" altLang="ko-KR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%</a:t>
            </a:r>
            <a:r>
              <a:rPr lang="ko-KR" altLang="en-US" sz="1500" dirty="0">
                <a:solidFill>
                  <a:srgbClr val="0C2759"/>
                </a:solidFill>
                <a:latin typeface="나눔바른고딕" pitchFamily="50" charset="-127"/>
                <a:ea typeface="나눔바른고딕" pitchFamily="50" charset="-127"/>
              </a:rPr>
              <a:t>와 시간을 어플에 나타내줌</a:t>
            </a:r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buAutoNum type="arabicPeriod" startAt="2"/>
            </a:pPr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>
              <a:buAutoNum type="arabicPeriod" startAt="2"/>
            </a:pPr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endParaRPr lang="en-US" altLang="ko-KR" sz="1500" dirty="0">
              <a:solidFill>
                <a:srgbClr val="0C2759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endParaRPr lang="en-US" altLang="ko-KR" sz="1500" dirty="0">
              <a:solidFill>
                <a:srgbClr val="F33A25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342900" indent="-342900"/>
            <a:r>
              <a:rPr lang="en-US" altLang="ko-KR" sz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       * </a:t>
            </a:r>
            <a:r>
              <a:rPr lang="ko-KR" altLang="en-US" sz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이 과정에서 영상화 기능에 대해 의논한 결과 영상을 보아도 일반인들이 판단하기  힘들기 때문에 제외</a:t>
            </a:r>
            <a:r>
              <a:rPr lang="en-US" altLang="ko-KR" sz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!</a:t>
            </a:r>
            <a:endParaRPr lang="en-US" altLang="ko-KR" sz="2000" b="1" dirty="0">
              <a:solidFill>
                <a:schemeClr val="accent4">
                  <a:lumMod val="60000"/>
                  <a:lumOff val="40000"/>
                </a:schemeClr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pic>
        <p:nvPicPr>
          <p:cNvPr id="18" name="그림 17" descr="휴대폰 그림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0790" y="2391845"/>
            <a:ext cx="2962780" cy="332317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 rot="21281350">
            <a:off x="3214678" y="2928934"/>
            <a:ext cx="1714512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3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대변</a:t>
            </a:r>
            <a:r>
              <a:rPr lang="en-US" altLang="ko-KR" sz="13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(</a:t>
            </a:r>
            <a:r>
              <a:rPr lang="ko-KR" altLang="en-US" sz="13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소변</a:t>
            </a:r>
            <a:r>
              <a:rPr lang="en-US" altLang="ko-KR" sz="13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) </a:t>
            </a:r>
            <a:r>
              <a:rPr lang="ko-KR" altLang="en-US" sz="13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나오기 </a:t>
            </a:r>
            <a:r>
              <a:rPr lang="en-US" altLang="ko-KR" sz="13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10</a:t>
            </a:r>
            <a:r>
              <a:rPr lang="ko-KR" altLang="en-US" sz="1300" b="1" dirty="0">
                <a:solidFill>
                  <a:srgbClr val="F33A25"/>
                </a:solidFill>
                <a:latin typeface="a옛날목욕탕L" pitchFamily="18" charset="-127"/>
                <a:ea typeface="a옛날목욕탕L" pitchFamily="18" charset="-127"/>
              </a:rPr>
              <a:t>분</a:t>
            </a:r>
            <a:r>
              <a:rPr lang="ko-KR" altLang="en-US" sz="13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전</a:t>
            </a:r>
            <a:endParaRPr lang="en-US" altLang="ko-KR" sz="1300" b="1" dirty="0">
              <a:solidFill>
                <a:srgbClr val="0C2759"/>
              </a:solidFill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3714744" y="3357562"/>
            <a:ext cx="928694" cy="92869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 rot="20906346">
            <a:off x="3885906" y="3624146"/>
            <a:ext cx="55590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0C2759"/>
                </a:solidFill>
                <a:latin typeface="a옛날목욕탕L" pitchFamily="18" charset="-127"/>
                <a:ea typeface="a옛날목욕탕L" pitchFamily="18" charset="-127"/>
              </a:rPr>
              <a:t>88%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1033</TotalTime>
  <Words>585</Words>
  <Application>Microsoft Office PowerPoint</Application>
  <PresentationFormat>화면 슬라이드 쇼(4:3)</PresentationFormat>
  <Paragraphs>195</Paragraphs>
  <Slides>16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a옛날목욕탕L</vt:lpstr>
      <vt:lpstr>나눔바른고딕</vt:lpstr>
      <vt:lpstr>Arial</vt:lpstr>
      <vt:lpstr>맑은 고딕</vt:lpstr>
      <vt:lpstr>다음_Regular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0</dc:title>
  <dc:creator>NSM</dc:creator>
  <cp:lastModifiedBy>김은숙</cp:lastModifiedBy>
  <cp:revision>88</cp:revision>
  <dcterms:created xsi:type="dcterms:W3CDTF">2014-04-11T08:18:22Z</dcterms:created>
  <dcterms:modified xsi:type="dcterms:W3CDTF">2016-11-14T08:19:25Z</dcterms:modified>
</cp:coreProperties>
</file>

<file path=docProps/thumbnail.jpeg>
</file>